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6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1.png" ContentType="image/png"/>
  <Override PartName="/ppt/media/image7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6.jpeg" ContentType="image/jpeg"/>
  <Override PartName="/ppt/media/image5.jpeg" ContentType="image/jpeg"/>
  <Override PartName="/ppt/media/image8.png" ContentType="image/png"/>
  <Override PartName="/ppt/media/image9.jpeg" ContentType="image/jpeg"/>
  <Override PartName="/ppt/media/image10.png" ContentType="image/png"/>
  <Override PartName="/ppt/media/image11.jpeg" ContentType="image/jpeg"/>
  <Override PartName="/ppt/media/image12.png" ContentType="image/png"/>
  <Override PartName="/ppt/media/image18.jpeg" ContentType="image/jpeg"/>
  <Override PartName="/ppt/media/image13.jpeg" ContentType="image/jpeg"/>
  <Override PartName="/ppt/media/image14.png" ContentType="image/png"/>
  <Override PartName="/ppt/media/image15.jpeg" ContentType="image/jpeg"/>
  <Override PartName="/ppt/media/image16.png" ContentType="image/png"/>
  <Override PartName="/ppt/media/image17.png" ContentType="image/png"/>
  <Override PartName="/ppt/media/image19.jpeg" ContentType="image/jpeg"/>
  <Override PartName="/ppt/media/image20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перемещения страницы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/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r"/>
            <a:fld id="{2AA3C528-F923-49DD-8CC0-E90B84549AC8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A90F49E9-7130-4661-B97B-A93017048511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3B4F8AD8-50AF-4BE1-B8CA-116031C4D699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B8FDD92A-F701-4229-86C1-D741FE379100}" type="slidenum">
              <a:rPr b="1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2. В PostgreSQL настройки по умолчанию такие, чтобы СУБД мог работать на любом ведре и это никуда не годится</a:t>
            </a: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3. У нас больше 50 серверов, поэтому ручное управление никуда не годится 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  <a:ln w="0">
            <a:noFill/>
          </a:ln>
        </p:spPr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9144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1.Необходимо реализовать управление с помощью системы управления конфигурациями, мы используем Ansible</a:t>
            </a:r>
            <a:br/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2.Подобрать такие настройки по умолчанию, которые бы подошли в 90% случаев, но при этом иметь возможность гибко и точечно управлять ими при необходимости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  <a:ln w="0">
            <a:noFill/>
          </a:ln>
        </p:spPr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17;p3" descr=""/>
          <p:cNvPicPr/>
          <p:nvPr/>
        </p:nvPicPr>
        <p:blipFill>
          <a:blip r:embed="rId2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39" name="Google Shape;18;p3"/>
          <p:cNvSpPr/>
          <p:nvPr/>
        </p:nvSpPr>
        <p:spPr>
          <a:xfrm>
            <a:off x="0" y="4656240"/>
            <a:ext cx="12190680" cy="222876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Google Shape;19;p3"/>
          <p:cNvSpPr/>
          <p:nvPr/>
        </p:nvSpPr>
        <p:spPr>
          <a:xfrm>
            <a:off x="0" y="3600"/>
            <a:ext cx="12190680" cy="185796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Google Shape;20;p3"/>
          <p:cNvSpPr/>
          <p:nvPr/>
        </p:nvSpPr>
        <p:spPr>
          <a:xfrm>
            <a:off x="3453120" y="5102280"/>
            <a:ext cx="1389240" cy="1389960"/>
          </a:xfrm>
          <a:prstGeom prst="ellipse">
            <a:avLst/>
          </a:prstGeom>
          <a:noFill/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165;p21" descr="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87" name="Google Shape;166;p21"/>
          <p:cNvSpPr/>
          <p:nvPr/>
        </p:nvSpPr>
        <p:spPr>
          <a:xfrm>
            <a:off x="0" y="0"/>
            <a:ext cx="12190680" cy="185796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Google Shape;167;p21" descr=""/>
          <p:cNvPicPr/>
          <p:nvPr/>
        </p:nvPicPr>
        <p:blipFill>
          <a:blip r:embed="rId2"/>
          <a:stretch/>
        </p:blipFill>
        <p:spPr>
          <a:xfrm>
            <a:off x="4996800" y="1941120"/>
            <a:ext cx="2197080" cy="970200"/>
          </a:xfrm>
          <a:prstGeom prst="rect">
            <a:avLst/>
          </a:prstGeom>
          <a:ln w="0">
            <a:noFill/>
          </a:ln>
        </p:spPr>
      </p:pic>
      <p:sp>
        <p:nvSpPr>
          <p:cNvPr id="89" name="Google Shape;168;p21"/>
          <p:cNvSpPr/>
          <p:nvPr/>
        </p:nvSpPr>
        <p:spPr>
          <a:xfrm>
            <a:off x="0" y="4643280"/>
            <a:ext cx="12190680" cy="222876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Google Shape;169;p21"/>
          <p:cNvSpPr/>
          <p:nvPr/>
        </p:nvSpPr>
        <p:spPr>
          <a:xfrm>
            <a:off x="54720" y="2670120"/>
            <a:ext cx="12081600" cy="129456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Roboto"/>
                <a:ea typeface="Roboto"/>
              </a:rPr>
              <a:t>Онлайн-образование</a:t>
            </a:r>
            <a:endParaRPr b="0" lang="ru-RU" sz="5500" spc="-1" strike="noStrike">
              <a:latin typeface="Arial"/>
            </a:endParaRPr>
          </a:p>
        </p:txBody>
      </p:sp>
      <p:sp>
        <p:nvSpPr>
          <p:cNvPr id="91" name="Google Shape;170;p21"/>
          <p:cNvSpPr/>
          <p:nvPr/>
        </p:nvSpPr>
        <p:spPr>
          <a:xfrm>
            <a:off x="152280" y="152280"/>
            <a:ext cx="12190680" cy="185796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284;p 2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7000" y="0"/>
            <a:ext cx="12308760" cy="6856560"/>
          </a:xfrm>
          <a:prstGeom prst="rect">
            <a:avLst/>
          </a:prstGeom>
          <a:ln w="0">
            <a:noFill/>
          </a:ln>
        </p:spPr>
      </p:pic>
      <p:sp>
        <p:nvSpPr>
          <p:cNvPr id="183" name="Google Shape;285;p 2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схемы БД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84" name=""/>
          <p:cNvSpPr/>
          <p:nvPr/>
        </p:nvSpPr>
        <p:spPr>
          <a:xfrm>
            <a:off x="1080000" y="1341720"/>
            <a:ext cx="3599640" cy="97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БД MS SQL (125 таблиц)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</p:txBody>
      </p:sp>
      <p:pic>
        <p:nvPicPr>
          <p:cNvPr id="185" name="" descr=""/>
          <p:cNvPicPr/>
          <p:nvPr/>
        </p:nvPicPr>
        <p:blipFill>
          <a:blip r:embed="rId2"/>
          <a:stretch/>
        </p:blipFill>
        <p:spPr>
          <a:xfrm>
            <a:off x="1008000" y="2052000"/>
            <a:ext cx="3152520" cy="4238280"/>
          </a:xfrm>
          <a:prstGeom prst="rect">
            <a:avLst/>
          </a:prstGeom>
          <a:ln w="0">
            <a:noFill/>
          </a:ln>
        </p:spPr>
      </p:pic>
      <p:sp>
        <p:nvSpPr>
          <p:cNvPr id="186" name=""/>
          <p:cNvSpPr/>
          <p:nvPr/>
        </p:nvSpPr>
        <p:spPr>
          <a:xfrm>
            <a:off x="4644000" y="3960000"/>
            <a:ext cx="1800000" cy="36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"/>
          <p:cNvSpPr/>
          <p:nvPr/>
        </p:nvSpPr>
        <p:spPr>
          <a:xfrm>
            <a:off x="7428240" y="1362960"/>
            <a:ext cx="1931400" cy="97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БД Postgres: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</p:txBody>
      </p:sp>
      <p:pic>
        <p:nvPicPr>
          <p:cNvPr id="188" name="" descr=""/>
          <p:cNvPicPr/>
          <p:nvPr/>
        </p:nvPicPr>
        <p:blipFill>
          <a:blip r:embed="rId3"/>
          <a:stretch/>
        </p:blipFill>
        <p:spPr>
          <a:xfrm>
            <a:off x="6919920" y="1980000"/>
            <a:ext cx="3447720" cy="4304880"/>
          </a:xfrm>
          <a:prstGeom prst="rect">
            <a:avLst/>
          </a:prstGeom>
          <a:ln w="0">
            <a:noFill/>
          </a:ln>
        </p:spPr>
      </p:pic>
      <p:sp>
        <p:nvSpPr>
          <p:cNvPr id="189" name=""/>
          <p:cNvSpPr/>
          <p:nvPr/>
        </p:nvSpPr>
        <p:spPr>
          <a:xfrm>
            <a:off x="4320000" y="3049920"/>
            <a:ext cx="2519640" cy="108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3f3f3f"/>
                </a:solidFill>
                <a:latin typeface="Avenir"/>
                <a:ea typeface="Avenir"/>
              </a:rPr>
              <a:t>Скрипт создания аналогичной схемы данных в PostgreSQL</a:t>
            </a:r>
            <a:endParaRPr b="0" lang="ru-RU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284;p 1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0"/>
            <a:ext cx="12308760" cy="6856560"/>
          </a:xfrm>
          <a:prstGeom prst="rect">
            <a:avLst/>
          </a:prstGeom>
          <a:ln w="0">
            <a:noFill/>
          </a:ln>
        </p:spPr>
      </p:pic>
      <p:sp>
        <p:nvSpPr>
          <p:cNvPr id="191" name="Google Shape;285;p 1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данных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92" name=""/>
          <p:cNvSpPr/>
          <p:nvPr/>
        </p:nvSpPr>
        <p:spPr>
          <a:xfrm>
            <a:off x="720000" y="1413720"/>
            <a:ext cx="9359640" cy="25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данных осуществляется чере csv-фалы.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отдельной таблицы: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50" spc="-1" strike="noStrike">
                <a:solidFill>
                  <a:srgbClr val="a31515"/>
                </a:solidFill>
                <a:latin typeface="Cascadia Mono"/>
                <a:ea typeface="Cascadia Mono"/>
              </a:rPr>
              <a:t> </a:t>
            </a:r>
            <a:r>
              <a:rPr b="0" lang="en-US" sz="950" spc="-1" strike="noStrike">
                <a:solidFill>
                  <a:srgbClr val="a31515"/>
                </a:solidFill>
                <a:latin typeface="Cascadia Mono"/>
                <a:ea typeface="Cascadia Mono"/>
              </a:rPr>
              <a:t>COPY "</a:t>
            </a:r>
            <a:r>
              <a:rPr b="0" lang="en-US" sz="950" spc="-1" strike="noStrike">
                <a:solidFill>
                  <a:srgbClr val="000000"/>
                </a:solidFill>
                <a:latin typeface="Cascadia Mono"/>
                <a:ea typeface="Cascadia Mono"/>
              </a:rPr>
              <a:t> + tablename.Name +</a:t>
            </a:r>
            <a:endParaRPr b="0" lang="ru-RU" sz="9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50" spc="-1" strike="noStrike">
                <a:solidFill>
                  <a:srgbClr val="800000"/>
                </a:solidFill>
                <a:latin typeface="Cascadia Mono"/>
                <a:ea typeface="Cascadia Mono"/>
              </a:rPr>
              <a:t> </a:t>
            </a:r>
            <a:r>
              <a:rPr b="0" lang="en-US" sz="950" spc="-1" strike="noStrike">
                <a:solidFill>
                  <a:srgbClr val="800000"/>
                </a:solidFill>
                <a:latin typeface="Cascadia Mono"/>
                <a:ea typeface="Cascadia Mono"/>
              </a:rPr>
              <a:t>FROM '"</a:t>
            </a:r>
            <a:r>
              <a:rPr b="0" lang="en-US" sz="950" spc="-1" strike="noStrike">
                <a:solidFill>
                  <a:srgbClr val="000000"/>
                </a:solidFill>
                <a:latin typeface="Cascadia Mono"/>
                <a:ea typeface="Cascadia Mono"/>
              </a:rPr>
              <a:t> + csvfileName + </a:t>
            </a:r>
            <a:r>
              <a:rPr b="0" lang="en-US" sz="950" spc="-1" strike="noStrike">
                <a:solidFill>
                  <a:srgbClr val="a31515"/>
                </a:solidFill>
                <a:latin typeface="Cascadia Mono"/>
                <a:ea typeface="Cascadia Mono"/>
              </a:rPr>
              <a:t>"'"</a:t>
            </a:r>
            <a:r>
              <a:rPr b="0" lang="en-US" sz="950" spc="-1" strike="noStrike">
                <a:solidFill>
                  <a:srgbClr val="000000"/>
                </a:solidFill>
                <a:latin typeface="Cascadia Mono"/>
                <a:ea typeface="Cascadia Mono"/>
              </a:rPr>
              <a:t> +</a:t>
            </a:r>
            <a:endParaRPr b="0" lang="ru-RU" sz="9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950" spc="-1" strike="noStrike">
                <a:solidFill>
                  <a:srgbClr val="800000"/>
                </a:solidFill>
                <a:latin typeface="Cascadia Mono"/>
                <a:ea typeface="Cascadia Mono"/>
              </a:rPr>
              <a:t> </a:t>
            </a:r>
            <a:r>
              <a:rPr b="0" lang="en-US" sz="950" spc="-1" strike="noStrike">
                <a:solidFill>
                  <a:srgbClr val="800000"/>
                </a:solidFill>
                <a:latin typeface="Cascadia Mono"/>
                <a:ea typeface="Cascadia Mono"/>
              </a:rPr>
              <a:t>DELIMITER ',' CSV QUOTE '''' NULL AS 'Null' header ;</a:t>
            </a:r>
            <a:endParaRPr b="0" lang="ru-RU" sz="9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9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9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БД размером 8 ГБ заняла 24 мин.</a:t>
            </a: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284;p 3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0"/>
            <a:ext cx="12308760" cy="6856560"/>
          </a:xfrm>
          <a:prstGeom prst="rect">
            <a:avLst/>
          </a:prstGeom>
          <a:ln w="0">
            <a:noFill/>
          </a:ln>
        </p:spPr>
      </p:pic>
      <p:sp>
        <p:nvSpPr>
          <p:cNvPr id="194" name="Google Shape;285;p 3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0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хранимых процедур и функций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>
            <a:off x="720000" y="1413720"/>
            <a:ext cx="9359640" cy="186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57 хранимых процедур и функций.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Инструмента для миграции ХП и функций я не нашел. Поэтому пришлось переписывать каждую «вручную»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294;p30" descr="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197" name="Google Shape;295;p30"/>
          <p:cNvSpPr/>
          <p:nvPr/>
        </p:nvSpPr>
        <p:spPr>
          <a:xfrm>
            <a:off x="0" y="0"/>
            <a:ext cx="12190680" cy="185796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Google Shape;296;p30"/>
          <p:cNvSpPr/>
          <p:nvPr/>
        </p:nvSpPr>
        <p:spPr>
          <a:xfrm>
            <a:off x="0" y="4643280"/>
            <a:ext cx="12190680" cy="222876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Google Shape;297;p30"/>
          <p:cNvSpPr/>
          <p:nvPr/>
        </p:nvSpPr>
        <p:spPr>
          <a:xfrm>
            <a:off x="54720" y="2603160"/>
            <a:ext cx="12081240" cy="129492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5000" spc="-1" strike="noStrike">
                <a:solidFill>
                  <a:srgbClr val="ffffff"/>
                </a:solidFill>
                <a:latin typeface="Roboto"/>
                <a:ea typeface="Roboto"/>
              </a:rPr>
              <a:t>Спасибо за внимание!</a:t>
            </a:r>
            <a:br/>
            <a:endParaRPr b="0" lang="ru-RU" sz="5000" spc="-1" strike="noStrike">
              <a:latin typeface="Arial"/>
            </a:endParaRPr>
          </a:p>
        </p:txBody>
      </p:sp>
      <p:sp>
        <p:nvSpPr>
          <p:cNvPr id="200" name="PlaceHolder 1"/>
          <p:cNvSpPr>
            <a:spLocks noGrp="1"/>
          </p:cNvSpPr>
          <p:nvPr>
            <p:ph/>
          </p:nvPr>
        </p:nvSpPr>
        <p:spPr>
          <a:xfrm>
            <a:off x="5221080" y="5034600"/>
            <a:ext cx="6553800" cy="52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Марков Александр Владимирович</a:t>
            </a:r>
            <a:endParaRPr b="0" lang="ru-RU" sz="197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5221080" y="559008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.Net разработчик</a:t>
            </a:r>
            <a:endParaRPr b="0" lang="ru-RU" sz="1970" spc="-1" strike="noStrike"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5221080" y="593532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ООО «Миртек – Программные Продукты»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/>
          </p:nvPr>
        </p:nvSpPr>
        <p:spPr>
          <a:xfrm>
            <a:off x="5221080" y="628056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email: a.markov@mirtekgroup.ru</a:t>
            </a:r>
            <a:endParaRPr b="0" lang="ru-RU" sz="16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176;p22" descr="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93" name="Google Shape;177;p22"/>
          <p:cNvSpPr/>
          <p:nvPr/>
        </p:nvSpPr>
        <p:spPr>
          <a:xfrm>
            <a:off x="0" y="0"/>
            <a:ext cx="12190680" cy="185796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Google Shape;178;p22"/>
          <p:cNvSpPr/>
          <p:nvPr/>
        </p:nvSpPr>
        <p:spPr>
          <a:xfrm>
            <a:off x="0" y="4643280"/>
            <a:ext cx="12190680" cy="222876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Google Shape;179;p22"/>
          <p:cNvSpPr/>
          <p:nvPr/>
        </p:nvSpPr>
        <p:spPr>
          <a:xfrm>
            <a:off x="54720" y="2080440"/>
            <a:ext cx="12081600" cy="129456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4920" spc="-1" strike="noStrike">
                <a:solidFill>
                  <a:srgbClr val="ffffff"/>
                </a:solidFill>
                <a:latin typeface="Roboto"/>
                <a:ea typeface="Roboto"/>
              </a:rPr>
              <a:t>Меня хорошо видно &amp;&amp; слышно?</a:t>
            </a:r>
            <a:endParaRPr b="0" lang="ru-RU" sz="4920" spc="-1" strike="noStrike">
              <a:latin typeface="Arial"/>
            </a:endParaRPr>
          </a:p>
        </p:txBody>
      </p:sp>
      <p:sp>
        <p:nvSpPr>
          <p:cNvPr id="96" name="Google Shape;180;p22"/>
          <p:cNvSpPr/>
          <p:nvPr/>
        </p:nvSpPr>
        <p:spPr>
          <a:xfrm>
            <a:off x="0" y="3341520"/>
            <a:ext cx="12135960" cy="64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Ставьте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	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       , если все хорошо</a:t>
            </a:r>
            <a:endParaRPr b="0" lang="ru-RU" sz="211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Напишите в чат, если есть проблемы</a:t>
            </a:r>
            <a:endParaRPr b="0" lang="ru-RU" sz="2110" spc="-1" strike="noStrike">
              <a:latin typeface="Arial"/>
            </a:endParaRPr>
          </a:p>
        </p:txBody>
      </p:sp>
      <p:sp>
        <p:nvSpPr>
          <p:cNvPr id="97" name="Google Shape;181;p22"/>
          <p:cNvSpPr/>
          <p:nvPr/>
        </p:nvSpPr>
        <p:spPr>
          <a:xfrm>
            <a:off x="5409000" y="3376800"/>
            <a:ext cx="323640" cy="27936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Roboto"/>
                <a:ea typeface="Roboto"/>
              </a:rPr>
              <a:t>+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/>
          </p:nvPr>
        </p:nvSpPr>
        <p:spPr>
          <a:xfrm>
            <a:off x="0" y="2941200"/>
            <a:ext cx="12189960" cy="635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2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Защита проекта</a:t>
            </a:r>
            <a:endParaRPr b="0" lang="ru-RU" sz="3600" spc="-1" strike="noStrike">
              <a:latin typeface="Arial"/>
            </a:endParaRPr>
          </a:p>
          <a:p>
            <a:pPr algn="ctr">
              <a:lnSpc>
                <a:spcPct val="102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Тема: Приложение на C# для миграции данных и хранимых процедур из MS SQL в PostgreSQL</a:t>
            </a:r>
            <a:endParaRPr b="0" lang="ru-RU" sz="3600" spc="-1" strike="noStrike">
              <a:latin typeface="Arial"/>
            </a:endParaRPr>
          </a:p>
          <a:p>
            <a:pPr algn="ctr">
              <a:lnSpc>
                <a:spcPct val="102000"/>
              </a:lnSpc>
              <a:tabLst>
                <a:tab algn="l" pos="0"/>
              </a:tabLst>
            </a:pPr>
            <a:endParaRPr b="0" lang="ru-RU" sz="36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5221080" y="5034600"/>
            <a:ext cx="6553800" cy="52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800" spc="-1" strike="noStrike">
                <a:solidFill>
                  <a:srgbClr val="ffffff"/>
                </a:solidFill>
                <a:latin typeface="Roboto"/>
                <a:ea typeface="Roboto"/>
              </a:rPr>
              <a:t>Марков Александр Владимирович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5221080" y="559008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.Net разработчик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5221080" y="593532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ООО «Миртек – Программные Продукты»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/>
          </p:nvPr>
        </p:nvSpPr>
        <p:spPr>
          <a:xfrm>
            <a:off x="5221080" y="628056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email: a.markov@mirtekgroup.ru</a:t>
            </a:r>
            <a:endParaRPr b="0" lang="ru-RU" sz="16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96;p24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104" name="Google Shape;197;p24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План защиты</a:t>
            </a:r>
            <a:endParaRPr b="0" lang="ru-RU" sz="3600" spc="-1" strike="noStrike">
              <a:latin typeface="Arial"/>
            </a:endParaRPr>
          </a:p>
        </p:txBody>
      </p:sp>
      <p:sp>
        <p:nvSpPr>
          <p:cNvPr id="105" name="Google Shape;198;p24"/>
          <p:cNvSpPr/>
          <p:nvPr/>
        </p:nvSpPr>
        <p:spPr>
          <a:xfrm>
            <a:off x="1882800" y="1608120"/>
            <a:ext cx="70920" cy="5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6" name="Google Shape;199;p24"/>
          <p:cNvGrpSpPr/>
          <p:nvPr/>
        </p:nvGrpSpPr>
        <p:grpSpPr>
          <a:xfrm>
            <a:off x="2665800" y="1762560"/>
            <a:ext cx="6942960" cy="2770920"/>
            <a:chOff x="2665800" y="1762560"/>
            <a:chExt cx="6942960" cy="2770920"/>
          </a:xfrm>
        </p:grpSpPr>
        <p:sp>
          <p:nvSpPr>
            <p:cNvPr id="107" name="Google Shape;200;p24"/>
            <p:cNvSpPr/>
            <p:nvPr/>
          </p:nvSpPr>
          <p:spPr>
            <a:xfrm>
              <a:off x="2665800" y="1762560"/>
              <a:ext cx="694296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" name="Google Shape;201;p24"/>
            <p:cNvSpPr/>
            <p:nvPr/>
          </p:nvSpPr>
          <p:spPr>
            <a:xfrm>
              <a:off x="2692440" y="1777320"/>
              <a:ext cx="688932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Цели проекта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09" name="Google Shape;202;p24"/>
            <p:cNvSpPr/>
            <p:nvPr/>
          </p:nvSpPr>
          <p:spPr>
            <a:xfrm rot="5400000">
              <a:off x="6044760" y="2187720"/>
              <a:ext cx="187560" cy="4078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0" name="Google Shape;203;p24"/>
            <p:cNvSpPr/>
            <p:nvPr/>
          </p:nvSpPr>
          <p:spPr>
            <a:xfrm>
              <a:off x="6015240" y="2297880"/>
              <a:ext cx="244080" cy="131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" name="Google Shape;204;p24"/>
            <p:cNvSpPr/>
            <p:nvPr/>
          </p:nvSpPr>
          <p:spPr>
            <a:xfrm>
              <a:off x="2665800" y="2518560"/>
              <a:ext cx="694296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" name="Google Shape;205;p24"/>
            <p:cNvSpPr/>
            <p:nvPr/>
          </p:nvSpPr>
          <p:spPr>
            <a:xfrm>
              <a:off x="2692440" y="2533320"/>
              <a:ext cx="688932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планировалось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13" name="Google Shape;206;p24"/>
            <p:cNvSpPr/>
            <p:nvPr/>
          </p:nvSpPr>
          <p:spPr>
            <a:xfrm rot="5400000">
              <a:off x="6044760" y="2944080"/>
              <a:ext cx="187560" cy="4078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" name="Google Shape;207;p24"/>
            <p:cNvSpPr/>
            <p:nvPr/>
          </p:nvSpPr>
          <p:spPr>
            <a:xfrm>
              <a:off x="6015240" y="3054240"/>
              <a:ext cx="244080" cy="131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" name="Google Shape;208;p24"/>
            <p:cNvSpPr/>
            <p:nvPr/>
          </p:nvSpPr>
          <p:spPr>
            <a:xfrm>
              <a:off x="2700720" y="3274560"/>
              <a:ext cx="687312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Google Shape;209;p24"/>
            <p:cNvSpPr/>
            <p:nvPr/>
          </p:nvSpPr>
          <p:spPr>
            <a:xfrm>
              <a:off x="2727360" y="3289320"/>
              <a:ext cx="681984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Используемые технологии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17" name="Google Shape;210;p24"/>
            <p:cNvSpPr/>
            <p:nvPr/>
          </p:nvSpPr>
          <p:spPr>
            <a:xfrm rot="5400000">
              <a:off x="6044760" y="3700080"/>
              <a:ext cx="187560" cy="4078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" name="Google Shape;211;p24"/>
            <p:cNvSpPr/>
            <p:nvPr/>
          </p:nvSpPr>
          <p:spPr>
            <a:xfrm>
              <a:off x="6015240" y="3810240"/>
              <a:ext cx="244080" cy="131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" name="Google Shape;212;p24"/>
            <p:cNvSpPr/>
            <p:nvPr/>
          </p:nvSpPr>
          <p:spPr>
            <a:xfrm>
              <a:off x="2693520" y="4030920"/>
              <a:ext cx="688752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" name="Google Shape;213;p24"/>
            <p:cNvSpPr/>
            <p:nvPr/>
          </p:nvSpPr>
          <p:spPr>
            <a:xfrm>
              <a:off x="2720160" y="4045680"/>
              <a:ext cx="683424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получилось</a:t>
              </a:r>
              <a:endParaRPr b="0" lang="ru-RU" sz="2800" spc="-1" strike="noStrike">
                <a:latin typeface="Arial"/>
              </a:endParaRPr>
            </a:p>
          </p:txBody>
        </p:sp>
      </p:grpSp>
      <p:grpSp>
        <p:nvGrpSpPr>
          <p:cNvPr id="121" name="Google Shape;214;p24"/>
          <p:cNvGrpSpPr/>
          <p:nvPr/>
        </p:nvGrpSpPr>
        <p:grpSpPr>
          <a:xfrm>
            <a:off x="2730240" y="4600440"/>
            <a:ext cx="6942960" cy="1496880"/>
            <a:chOff x="2730240" y="4600440"/>
            <a:chExt cx="6942960" cy="1496880"/>
          </a:xfrm>
        </p:grpSpPr>
        <p:sp>
          <p:nvSpPr>
            <p:cNvPr id="122" name="Google Shape;215;p24"/>
            <p:cNvSpPr/>
            <p:nvPr/>
          </p:nvSpPr>
          <p:spPr>
            <a:xfrm>
              <a:off x="2730240" y="4838400"/>
              <a:ext cx="694296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" name="Google Shape;216;p24"/>
            <p:cNvSpPr/>
            <p:nvPr/>
          </p:nvSpPr>
          <p:spPr>
            <a:xfrm>
              <a:off x="2756880" y="4853160"/>
              <a:ext cx="688932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Схемы/архитектура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24" name="Google Shape;217;p24"/>
            <p:cNvSpPr/>
            <p:nvPr/>
          </p:nvSpPr>
          <p:spPr>
            <a:xfrm rot="5400000">
              <a:off x="6109560" y="5263920"/>
              <a:ext cx="187560" cy="4078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" name="Google Shape;218;p24"/>
            <p:cNvSpPr/>
            <p:nvPr/>
          </p:nvSpPr>
          <p:spPr>
            <a:xfrm>
              <a:off x="6079680" y="5374080"/>
              <a:ext cx="244080" cy="131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" name="Google Shape;219;p24"/>
            <p:cNvSpPr/>
            <p:nvPr/>
          </p:nvSpPr>
          <p:spPr>
            <a:xfrm>
              <a:off x="2730240" y="5594760"/>
              <a:ext cx="694296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" name="Google Shape;220;p24"/>
            <p:cNvSpPr/>
            <p:nvPr/>
          </p:nvSpPr>
          <p:spPr>
            <a:xfrm>
              <a:off x="2756880" y="5609520"/>
              <a:ext cx="688932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Выводы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28" name="Google Shape;221;p24"/>
            <p:cNvSpPr/>
            <p:nvPr/>
          </p:nvSpPr>
          <p:spPr>
            <a:xfrm rot="5400000">
              <a:off x="6109560" y="4490280"/>
              <a:ext cx="187560" cy="4078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Google Shape;222;p24"/>
            <p:cNvSpPr/>
            <p:nvPr/>
          </p:nvSpPr>
          <p:spPr>
            <a:xfrm>
              <a:off x="6079680" y="4600440"/>
              <a:ext cx="244080" cy="131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227;p25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131" name="Google Shape;228;p25"/>
          <p:cNvSpPr/>
          <p:nvPr/>
        </p:nvSpPr>
        <p:spPr>
          <a:xfrm>
            <a:off x="719640" y="348840"/>
            <a:ext cx="1075140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Цели проекта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32" name="Google Shape;229;p25"/>
          <p:cNvSpPr/>
          <p:nvPr/>
        </p:nvSpPr>
        <p:spPr>
          <a:xfrm>
            <a:off x="2340720" y="1712160"/>
            <a:ext cx="7540560" cy="132444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3" name="Google Shape;230;p25"/>
          <p:cNvSpPr/>
          <p:nvPr/>
        </p:nvSpPr>
        <p:spPr>
          <a:xfrm>
            <a:off x="2566800" y="186732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34" name="Google Shape;231;p25"/>
          <p:cNvSpPr/>
          <p:nvPr/>
        </p:nvSpPr>
        <p:spPr>
          <a:xfrm>
            <a:off x="3244680" y="2021040"/>
            <a:ext cx="638964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Закрепление основных навыков полученных на текущем курсе 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35" name="Google Shape;232;p25"/>
          <p:cNvSpPr/>
          <p:nvPr/>
        </p:nvSpPr>
        <p:spPr>
          <a:xfrm>
            <a:off x="2340720" y="3304800"/>
            <a:ext cx="7540560" cy="132444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6" name="Google Shape;233;p25"/>
          <p:cNvSpPr/>
          <p:nvPr/>
        </p:nvSpPr>
        <p:spPr>
          <a:xfrm>
            <a:off x="2566800" y="345996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37" name="Google Shape;234;p25"/>
          <p:cNvSpPr/>
          <p:nvPr/>
        </p:nvSpPr>
        <p:spPr>
          <a:xfrm>
            <a:off x="3244680" y="3459960"/>
            <a:ext cx="638964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Мигрировать схему данных, данные, хранимые процедуры и функции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38" name="Google Shape;235;p25"/>
          <p:cNvSpPr/>
          <p:nvPr/>
        </p:nvSpPr>
        <p:spPr>
          <a:xfrm>
            <a:off x="2340720" y="5002200"/>
            <a:ext cx="7540560" cy="132444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9" name="Google Shape;236;p25"/>
          <p:cNvSpPr/>
          <p:nvPr/>
        </p:nvSpPr>
        <p:spPr>
          <a:xfrm>
            <a:off x="3244680" y="5491080"/>
            <a:ext cx="638964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Разработать приложение автоматизирующее процесс миграции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40" name="Google Shape;237;p25"/>
          <p:cNvSpPr/>
          <p:nvPr/>
        </p:nvSpPr>
        <p:spPr>
          <a:xfrm>
            <a:off x="2566800" y="515736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242;p26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1800" y="792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142" name="Google Shape;243;p26"/>
          <p:cNvSpPr/>
          <p:nvPr/>
        </p:nvSpPr>
        <p:spPr>
          <a:xfrm>
            <a:off x="719640" y="348840"/>
            <a:ext cx="1075140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планировалось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43" name="Google Shape;244;p26"/>
          <p:cNvSpPr/>
          <p:nvPr/>
        </p:nvSpPr>
        <p:spPr>
          <a:xfrm>
            <a:off x="7507440" y="2431800"/>
            <a:ext cx="245664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Выделение фигурой/маркером инфы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44" name="Google Shape;245;p26"/>
          <p:cNvSpPr/>
          <p:nvPr/>
        </p:nvSpPr>
        <p:spPr>
          <a:xfrm>
            <a:off x="3554280" y="4678560"/>
            <a:ext cx="2369160" cy="132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Google Shape;246;p26"/>
          <p:cNvSpPr/>
          <p:nvPr/>
        </p:nvSpPr>
        <p:spPr>
          <a:xfrm>
            <a:off x="6235920" y="4678560"/>
            <a:ext cx="2369160" cy="132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Google Shape;247;p26"/>
          <p:cNvSpPr/>
          <p:nvPr/>
        </p:nvSpPr>
        <p:spPr>
          <a:xfrm>
            <a:off x="3117600" y="1515960"/>
            <a:ext cx="6015240" cy="8406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47" name="Google Shape;248;p26"/>
          <p:cNvSpPr/>
          <p:nvPr/>
        </p:nvSpPr>
        <p:spPr>
          <a:xfrm>
            <a:off x="3323880" y="145044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48" name="Google Shape;249;p26"/>
          <p:cNvSpPr/>
          <p:nvPr/>
        </p:nvSpPr>
        <p:spPr>
          <a:xfrm>
            <a:off x="3817080" y="1584720"/>
            <a:ext cx="53154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скрипт миграции схемы данных из MS SQL в PostgreSQL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149" name="Google Shape;250;p26"/>
          <p:cNvSpPr/>
          <p:nvPr/>
        </p:nvSpPr>
        <p:spPr>
          <a:xfrm>
            <a:off x="3117240" y="2489400"/>
            <a:ext cx="6015240" cy="8406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50" name="Google Shape;251;p26"/>
          <p:cNvSpPr/>
          <p:nvPr/>
        </p:nvSpPr>
        <p:spPr>
          <a:xfrm>
            <a:off x="3323880" y="242640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51" name="Google Shape;252;p26"/>
          <p:cNvSpPr/>
          <p:nvPr/>
        </p:nvSpPr>
        <p:spPr>
          <a:xfrm>
            <a:off x="3817080" y="2570400"/>
            <a:ext cx="53154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скрипт миграции хранимых процедур и функций 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52" name="Google Shape;253;p26"/>
          <p:cNvSpPr/>
          <p:nvPr/>
        </p:nvSpPr>
        <p:spPr>
          <a:xfrm>
            <a:off x="3323880" y="338256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Google Shape;254;p26"/>
          <p:cNvSpPr/>
          <p:nvPr/>
        </p:nvSpPr>
        <p:spPr>
          <a:xfrm>
            <a:off x="3817080" y="3551040"/>
            <a:ext cx="53154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4" name="Google Shape;255;p26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200"/>
            <a:ext cx="1892160" cy="1892160"/>
          </a:xfrm>
          <a:prstGeom prst="rect">
            <a:avLst/>
          </a:prstGeom>
          <a:ln w="0">
            <a:noFill/>
          </a:ln>
        </p:spPr>
      </p:pic>
      <p:sp>
        <p:nvSpPr>
          <p:cNvPr id="155" name="Google Shape;250;p 1"/>
          <p:cNvSpPr/>
          <p:nvPr/>
        </p:nvSpPr>
        <p:spPr>
          <a:xfrm>
            <a:off x="3117240" y="3479040"/>
            <a:ext cx="6015240" cy="8406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56" name=""/>
          <p:cNvSpPr/>
          <p:nvPr/>
        </p:nvSpPr>
        <p:spPr>
          <a:xfrm>
            <a:off x="3240000" y="3369240"/>
            <a:ext cx="603720" cy="98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57" name=""/>
          <p:cNvSpPr/>
          <p:nvPr/>
        </p:nvSpPr>
        <p:spPr>
          <a:xfrm>
            <a:off x="3816000" y="3443040"/>
            <a:ext cx="5543280" cy="88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на .Net Core C#-приложение, запускающее скрипты и выполняещее миграцию данных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260;p27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159" name="Google Shape;261;p27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Используемые технологии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60" name="Google Shape;262;p27"/>
          <p:cNvSpPr/>
          <p:nvPr/>
        </p:nvSpPr>
        <p:spPr>
          <a:xfrm>
            <a:off x="7507440" y="2431800"/>
            <a:ext cx="245664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Выделение фигурой/маркером инфы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61" name="Google Shape;263;p27"/>
          <p:cNvSpPr/>
          <p:nvPr/>
        </p:nvSpPr>
        <p:spPr>
          <a:xfrm>
            <a:off x="3554280" y="4678560"/>
            <a:ext cx="2369160" cy="132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Google Shape;264;p27"/>
          <p:cNvSpPr/>
          <p:nvPr/>
        </p:nvSpPr>
        <p:spPr>
          <a:xfrm>
            <a:off x="6235920" y="4678560"/>
            <a:ext cx="2369160" cy="132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Google Shape;265;p27"/>
          <p:cNvSpPr/>
          <p:nvPr/>
        </p:nvSpPr>
        <p:spPr>
          <a:xfrm>
            <a:off x="3117600" y="1515960"/>
            <a:ext cx="6015240" cy="84024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64" name="Google Shape;266;p27"/>
          <p:cNvSpPr/>
          <p:nvPr/>
        </p:nvSpPr>
        <p:spPr>
          <a:xfrm>
            <a:off x="3323880" y="1450440"/>
            <a:ext cx="79596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65" name="Google Shape;267;p27"/>
          <p:cNvSpPr/>
          <p:nvPr/>
        </p:nvSpPr>
        <p:spPr>
          <a:xfrm>
            <a:off x="3817080" y="1764720"/>
            <a:ext cx="638964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.Net Core, C#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66" name="Google Shape;268;p27"/>
          <p:cNvSpPr/>
          <p:nvPr/>
        </p:nvSpPr>
        <p:spPr>
          <a:xfrm>
            <a:off x="3117600" y="2489400"/>
            <a:ext cx="6015240" cy="84024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67" name="Google Shape;269;p27"/>
          <p:cNvSpPr/>
          <p:nvPr/>
        </p:nvSpPr>
        <p:spPr>
          <a:xfrm>
            <a:off x="3323880" y="2426400"/>
            <a:ext cx="79596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68" name="Google Shape;270;p27"/>
          <p:cNvSpPr/>
          <p:nvPr/>
        </p:nvSpPr>
        <p:spPr>
          <a:xfrm>
            <a:off x="3817080" y="2549520"/>
            <a:ext cx="531576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Avalonia UI – кросплатформенная реализации GUI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169" name="Google Shape;271;p27"/>
          <p:cNvSpPr/>
          <p:nvPr/>
        </p:nvSpPr>
        <p:spPr>
          <a:xfrm>
            <a:off x="3323880" y="3382560"/>
            <a:ext cx="79596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0" name="Google Shape;272;p27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200"/>
            <a:ext cx="1892160" cy="1892160"/>
          </a:xfrm>
          <a:prstGeom prst="rect">
            <a:avLst/>
          </a:prstGeom>
          <a:ln w="0">
            <a:noFill/>
          </a:ln>
        </p:spPr>
      </p:pic>
      <p:sp>
        <p:nvSpPr>
          <p:cNvPr id="171" name="Google Shape;268;p 1"/>
          <p:cNvSpPr/>
          <p:nvPr/>
        </p:nvSpPr>
        <p:spPr>
          <a:xfrm>
            <a:off x="3128040" y="3492000"/>
            <a:ext cx="6015240" cy="84024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2" name=""/>
          <p:cNvSpPr/>
          <p:nvPr/>
        </p:nvSpPr>
        <p:spPr>
          <a:xfrm>
            <a:off x="3240000" y="3382560"/>
            <a:ext cx="603720" cy="98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3807000" y="3564000"/>
            <a:ext cx="5372280" cy="68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ADO.NET, Npgsql – доступ к БД MS SQL, PostgreSQL в .Net</a:t>
            </a: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277;p28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175" name="Google Shape;278;p28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получилось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76" name="Google Shape;279;p28"/>
          <p:cNvSpPr/>
          <p:nvPr/>
        </p:nvSpPr>
        <p:spPr>
          <a:xfrm>
            <a:off x="293400" y="1517760"/>
            <a:ext cx="10751040" cy="49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br/>
            <a:br/>
            <a:br/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2"/>
          <a:stretch/>
        </p:blipFill>
        <p:spPr>
          <a:xfrm>
            <a:off x="1980000" y="1440000"/>
            <a:ext cx="7638120" cy="5209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284;p29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0"/>
            <a:ext cx="12308760" cy="6856560"/>
          </a:xfrm>
          <a:prstGeom prst="rect">
            <a:avLst/>
          </a:prstGeom>
          <a:ln w="0">
            <a:noFill/>
          </a:ln>
        </p:spPr>
      </p:pic>
      <p:sp>
        <p:nvSpPr>
          <p:cNvPr id="179" name="Google Shape;285;p29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Схемы (схема БД)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80" name="Google Shape;286;p29"/>
          <p:cNvSpPr/>
          <p:nvPr/>
        </p:nvSpPr>
        <p:spPr>
          <a:xfrm>
            <a:off x="3288240" y="1164600"/>
            <a:ext cx="6791040" cy="562284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81" name="" descr=""/>
          <p:cNvPicPr/>
          <p:nvPr/>
        </p:nvPicPr>
        <p:blipFill>
          <a:blip r:embed="rId2"/>
          <a:stretch/>
        </p:blipFill>
        <p:spPr>
          <a:xfrm>
            <a:off x="1454400" y="1164600"/>
            <a:ext cx="9344880" cy="5622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1157</TotalTime>
  <Application>LibreOffice/7.2.2.2$Windows_X86_64 LibreOffice_project/02b2acce88a210515b4a5bb2e46cbfb63fe97d56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2023-02-14T18:02:41Z</dcterms:modified>
  <cp:revision>20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